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4"/>
  </p:notesMasterIdLst>
  <p:handoutMasterIdLst>
    <p:handoutMasterId r:id="rId5"/>
  </p:handoutMasterIdLst>
  <p:sldIdLst>
    <p:sldId id="436" r:id="rId2"/>
    <p:sldId id="435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Confluent Admin" initials="CA [7]" lastIdx="1" clrIdx="6">
    <p:extLst/>
  </p:cmAuthor>
  <p:cmAuthor id="1" name="Confluent Admin" initials="CA" lastIdx="1" clrIdx="0">
    <p:extLst/>
  </p:cmAuthor>
  <p:cmAuthor id="8" name="Confluent Admin" initials="CA [8]" lastIdx="1" clrIdx="7">
    <p:extLst/>
  </p:cmAuthor>
  <p:cmAuthor id="2" name="Confluent Admin" initials="CA [2]" lastIdx="1" clrIdx="1">
    <p:extLst/>
  </p:cmAuthor>
  <p:cmAuthor id="9" name="Confluent Admin" initials="CA [9]" lastIdx="1" clrIdx="8">
    <p:extLst/>
  </p:cmAuthor>
  <p:cmAuthor id="3" name="Confluent Admin" initials="CA [3]" lastIdx="1" clrIdx="2">
    <p:extLst/>
  </p:cmAuthor>
  <p:cmAuthor id="10" name="Confluent Admin" initials="CA [10]" lastIdx="1" clrIdx="9">
    <p:extLst/>
  </p:cmAuthor>
  <p:cmAuthor id="4" name="Confluent Admin" initials="CA [4]" lastIdx="1" clrIdx="3">
    <p:extLst/>
  </p:cmAuthor>
  <p:cmAuthor id="11" name="Confluent Admin" initials="CA [11]" lastIdx="1" clrIdx="10">
    <p:extLst/>
  </p:cmAuthor>
  <p:cmAuthor id="5" name="Confluent Admin" initials="CA [5]" lastIdx="1" clrIdx="4">
    <p:extLst/>
  </p:cmAuthor>
  <p:cmAuthor id="12" name="Confluent Admin" initials="CA [12]" lastIdx="1" clrIdx="11">
    <p:extLst/>
  </p:cmAuthor>
  <p:cmAuthor id="6" name="Confluent Admin" initials="CA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719"/>
    <a:srgbClr val="4C4E5C"/>
    <a:srgbClr val="F7F7F7"/>
    <a:srgbClr val="F2F2F2"/>
    <a:srgbClr val="2898C1"/>
    <a:srgbClr val="FC9D60"/>
    <a:srgbClr val="7C7C7C"/>
    <a:srgbClr val="93C3E6"/>
    <a:srgbClr val="0F2C41"/>
    <a:srgbClr val="2D2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91" autoAdjust="0"/>
    <p:restoredTop sz="79739" autoAdjust="0"/>
  </p:normalViewPr>
  <p:slideViewPr>
    <p:cSldViewPr snapToGrid="0">
      <p:cViewPr varScale="1">
        <p:scale>
          <a:sx n="100" d="100"/>
          <a:sy n="100" d="100"/>
        </p:scale>
        <p:origin x="232" y="160"/>
      </p:cViewPr>
      <p:guideLst>
        <p:guide orient="horz" pos="936"/>
        <p:guide pos="3840"/>
      </p:guideLst>
    </p:cSldViewPr>
  </p:slid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2464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47BBF-DB16-4DF6-906A-D7E6C8C6F14A}" type="datetimeFigureOut">
              <a:rPr lang="en-US" smtClean="0"/>
              <a:t>10/16/17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4AB86B-FBA1-4305-AF70-1898120A1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498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Roboto Light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Roboto Light" panose="02000000000000000000" pitchFamily="2" charset="0"/>
              </a:defRPr>
            </a:lvl1pPr>
          </a:lstStyle>
          <a:p>
            <a:fld id="{575FED7B-3A4E-43E9-A076-58C3A92F5ED9}" type="datetimeFigureOut">
              <a:rPr lang="en-US" smtClean="0"/>
              <a:pPr/>
              <a:t>10/16/17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Roboto Light" panose="02000000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Roboto Light" panose="02000000000000000000" pitchFamily="2" charset="0"/>
              </a:defRPr>
            </a:lvl1pPr>
          </a:lstStyle>
          <a:p>
            <a:fld id="{19E8341D-AE57-437D-B2C8-156F0C64AE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47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E8341D-AE57-437D-B2C8-156F0C64AEE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089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see that a number of operations can be allowed as a simple requirement change:</a:t>
            </a:r>
          </a:p>
          <a:p>
            <a:pPr fontAlgn="base"/>
            <a:r>
              <a:rPr lang="en-US" sz="1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Adding a new column to a table (the “country” column in the 2nd file)</a:t>
            </a:r>
          </a:p>
          <a:p>
            <a:pPr fontAlgn="base"/>
            <a:r>
              <a:rPr lang="en-US" sz="1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Dropping a column from a table (the “id” column in the 3nd file)</a:t>
            </a:r>
          </a:p>
          <a:p>
            <a:pPr fontAlgn="base"/>
            <a:r>
              <a:rPr lang="en-US" sz="14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Renaming a column (the “birthday” column in the 4th file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E8341D-AE57-437D-B2C8-156F0C64AEE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790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Rectangle 8"/>
          <p:cNvSpPr/>
          <p:nvPr userDrawn="1"/>
        </p:nvSpPr>
        <p:spPr>
          <a:xfrm>
            <a:off x="3" y="0"/>
            <a:ext cx="58039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1" y="2813436"/>
            <a:ext cx="5791200" cy="615571"/>
          </a:xfrm>
        </p:spPr>
        <p:txBody>
          <a:bodyPr anchor="ctr"/>
          <a:lstStyle>
            <a:lvl1pPr algn="l">
              <a:defRPr sz="36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1" y="3549977"/>
            <a:ext cx="5791200" cy="788422"/>
          </a:xfrm>
        </p:spPr>
        <p:txBody>
          <a:bodyPr lIns="0">
            <a:normAutofit/>
          </a:bodyPr>
          <a:lstStyle>
            <a:lvl1pPr marL="0" indent="0" algn="l">
              <a:buNone/>
              <a:defRPr sz="1800">
                <a:solidFill>
                  <a:schemeClr val="tx2">
                    <a:lumMod val="7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6096006" y="3429000"/>
            <a:ext cx="5791199" cy="0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637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04800" y="896815"/>
            <a:ext cx="11582400" cy="484188"/>
          </a:xfrm>
        </p:spPr>
        <p:txBody>
          <a:bodyPr lIns="0" rIns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2000" kern="1200" dirty="0" smtClean="0">
                <a:solidFill>
                  <a:schemeClr val="tx2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2000" kern="1200" dirty="0" smtClean="0">
                <a:solidFill>
                  <a:schemeClr val="tx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2pPr>
            <a:lvl3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2000" kern="1200" dirty="0" smtClean="0">
                <a:solidFill>
                  <a:schemeClr val="tx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3pPr>
            <a:lvl4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2000" kern="1200" dirty="0" smtClean="0">
                <a:solidFill>
                  <a:schemeClr val="tx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4pPr>
            <a:lvl5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2000" kern="1200" dirty="0">
                <a:solidFill>
                  <a:schemeClr val="tx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809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3" y="1028700"/>
            <a:ext cx="5499100" cy="51435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499" y="1028700"/>
            <a:ext cx="5473700" cy="5143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924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304799" y="1028700"/>
            <a:ext cx="5499100" cy="823912"/>
          </a:xfrm>
        </p:spPr>
        <p:txBody>
          <a:bodyPr anchor="ctr">
            <a:normAutofit/>
          </a:bodyPr>
          <a:lstStyle>
            <a:lvl1pPr marL="0" indent="0">
              <a:buNone/>
              <a:defRPr sz="24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304801" y="1852612"/>
            <a:ext cx="5499099" cy="4319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3503" y="1028700"/>
            <a:ext cx="5473700" cy="823912"/>
          </a:xfrm>
        </p:spPr>
        <p:txBody>
          <a:bodyPr anchor="ctr">
            <a:normAutofit/>
          </a:bodyPr>
          <a:lstStyle>
            <a:lvl1pPr marL="0" indent="0">
              <a:buNone/>
              <a:defRPr sz="24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4"/>
          </p:nvPr>
        </p:nvSpPr>
        <p:spPr>
          <a:xfrm>
            <a:off x="6413503" y="1871662"/>
            <a:ext cx="5473700" cy="43005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04800" y="1852612"/>
            <a:ext cx="5499101" cy="0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6413503" y="1852612"/>
            <a:ext cx="5473700" cy="0"/>
          </a:xfrm>
          <a:prstGeom prst="line">
            <a:avLst/>
          </a:prstGeom>
          <a:ln w="127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933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6004" y="1028704"/>
            <a:ext cx="5791201" cy="5143501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1028700"/>
            <a:ext cx="5499101" cy="51435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8154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23852" y="3429000"/>
            <a:ext cx="11563349" cy="2743200"/>
          </a:xfrm>
        </p:spPr>
        <p:txBody>
          <a:bodyPr/>
          <a:lstStyle/>
          <a:p>
            <a:pPr lvl="0"/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304800" y="1028700"/>
            <a:ext cx="11582400" cy="230505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78883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1282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56941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7595" y="3748349"/>
            <a:ext cx="8136812" cy="615571"/>
          </a:xfrm>
        </p:spPr>
        <p:txBody>
          <a:bodyPr anchor="ctr"/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7595" y="4384338"/>
            <a:ext cx="8136812" cy="78842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029780" y="4363919"/>
            <a:ext cx="8132440" cy="0"/>
          </a:xfrm>
          <a:prstGeom prst="line">
            <a:avLst/>
          </a:prstGeom>
          <a:ln w="127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65188" y="2826231"/>
            <a:ext cx="18542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381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6172200"/>
            <a:ext cx="121920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8"/>
            <a:ext cx="11582405" cy="780253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8700"/>
            <a:ext cx="11582400" cy="5227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00100"/>
            <a:ext cx="12186000" cy="0"/>
          </a:xfrm>
          <a:prstGeom prst="line">
            <a:avLst/>
          </a:prstGeom>
          <a:ln w="254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1677148" y="6430645"/>
            <a:ext cx="0" cy="182880"/>
          </a:xfrm>
          <a:prstGeom prst="line">
            <a:avLst/>
          </a:prstGeom>
          <a:ln w="12700" cap="rnd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 userDrawn="1"/>
        </p:nvSpPr>
        <p:spPr>
          <a:xfrm>
            <a:off x="11326817" y="6393600"/>
            <a:ext cx="68131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FEF255AE-D1B5-48C8-9BAF-95F2418C50F7}" type="slidenum">
              <a:rPr lang="en-US" sz="1200" b="0" smtClean="0">
                <a:solidFill>
                  <a:schemeClr val="accent1"/>
                </a:solidFill>
                <a:latin typeface="Calibri" charset="0"/>
                <a:ea typeface="Calibri" charset="0"/>
                <a:cs typeface="Calibri" charset="0"/>
              </a:rPr>
              <a:pPr algn="r"/>
              <a:t>‹#›</a:t>
            </a:fld>
            <a:endParaRPr lang="en-US" sz="1200" b="0" dirty="0">
              <a:solidFill>
                <a:schemeClr val="accent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9876316" y="6393600"/>
            <a:ext cx="176407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200" b="0" dirty="0" smtClean="0">
                <a:solidFill>
                  <a:schemeClr val="tx2"/>
                </a:solidFill>
                <a:latin typeface="Candara" charset="0"/>
                <a:ea typeface="Candara" charset="0"/>
                <a:cs typeface="Candara" charset="0"/>
              </a:rPr>
              <a:t>IT21</a:t>
            </a:r>
            <a:endParaRPr lang="en-US" sz="1200" b="0" dirty="0">
              <a:solidFill>
                <a:schemeClr val="tx2"/>
              </a:solidFill>
              <a:latin typeface="Candara" charset="0"/>
              <a:ea typeface="Candara" charset="0"/>
              <a:cs typeface="Candara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0" y="6313444"/>
            <a:ext cx="1234135" cy="60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803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722" r:id="rId3"/>
    <p:sldLayoutId id="2147483694" r:id="rId4"/>
    <p:sldLayoutId id="2147483695" r:id="rId5"/>
    <p:sldLayoutId id="2147483699" r:id="rId6"/>
    <p:sldLayoutId id="2147483700" r:id="rId7"/>
    <p:sldLayoutId id="2147483705" r:id="rId8"/>
    <p:sldLayoutId id="2147483710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kern="1200" baseline="0">
          <a:solidFill>
            <a:schemeClr val="tx2">
              <a:lumMod val="75000"/>
            </a:schemeClr>
          </a:solidFill>
          <a:latin typeface="Calibri" charset="0"/>
          <a:ea typeface="Calibri" charset="0"/>
          <a:cs typeface="Calibri" charset="0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400" kern="1200">
          <a:solidFill>
            <a:schemeClr val="tx2">
              <a:lumMod val="75000"/>
            </a:schemeClr>
          </a:solidFill>
          <a:latin typeface="Calibri" charset="0"/>
          <a:ea typeface="Calibri" charset="0"/>
          <a:cs typeface="Calibri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4"/>
        </a:buClr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Calibri" charset="0"/>
          <a:ea typeface="Calibri" charset="0"/>
          <a:cs typeface="Calibri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4"/>
        </a:buClr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Calibri" charset="0"/>
          <a:ea typeface="Calibri" charset="0"/>
          <a:cs typeface="Calibri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4"/>
        </a:buClr>
        <a:buFont typeface="Arial" panose="020B0604020202020204" pitchFamily="34" charset="0"/>
        <a:buChar char="•"/>
        <a:defRPr sz="1600" kern="1200">
          <a:solidFill>
            <a:schemeClr val="tx2">
              <a:lumMod val="75000"/>
            </a:schemeClr>
          </a:solidFill>
          <a:latin typeface="Calibri" charset="0"/>
          <a:ea typeface="Calibri" charset="0"/>
          <a:cs typeface="Calibri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4"/>
        </a:buClr>
        <a:buFont typeface="Arial" panose="020B0604020202020204" pitchFamily="34" charset="0"/>
        <a:buChar char="•"/>
        <a:defRPr sz="1600" kern="1200">
          <a:solidFill>
            <a:schemeClr val="tx2">
              <a:lumMod val="75000"/>
            </a:schemeClr>
          </a:solidFill>
          <a:latin typeface="Calibri" charset="0"/>
          <a:ea typeface="Calibri" charset="0"/>
          <a:cs typeface="Calibri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488" userDrawn="1">
          <p15:clr>
            <a:srgbClr val="F26B43"/>
          </p15:clr>
        </p15:guide>
        <p15:guide id="5" orient="horz" pos="144" userDrawn="1">
          <p15:clr>
            <a:srgbClr val="F26B43"/>
          </p15:clr>
        </p15:guide>
        <p15:guide id="6" orient="horz" pos="4176" userDrawn="1">
          <p15:clr>
            <a:srgbClr val="F26B43"/>
          </p15:clr>
        </p15:guide>
        <p15:guide id="7" orient="horz" pos="4032" userDrawn="1">
          <p15:clr>
            <a:srgbClr val="F26B43"/>
          </p15:clr>
        </p15:guide>
        <p15:guide id="8" orient="horz" pos="3888" userDrawn="1">
          <p15:clr>
            <a:srgbClr val="F26B43"/>
          </p15:clr>
        </p15:guide>
        <p15:guide id="9" orient="horz" pos="648" userDrawn="1">
          <p15:clr>
            <a:srgbClr val="F26B43"/>
          </p15:clr>
        </p15:guide>
        <p15:guide id="10" pos="4010" userDrawn="1">
          <p15:clr>
            <a:srgbClr val="F26B43"/>
          </p15:clr>
        </p15:guide>
        <p15:guide id="11" pos="3666" userDrawn="1">
          <p15:clr>
            <a:srgbClr val="F26B43"/>
          </p15:clr>
        </p15:guide>
        <p15:guide id="12" orient="horz" pos="37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two main types of “</a:t>
            </a:r>
            <a:r>
              <a:rPr lang="en-US" dirty="0" smtClean="0"/>
              <a:t>schema-compatibility” </a:t>
            </a:r>
            <a:r>
              <a:rPr lang="en-US" b="1" dirty="0" smtClean="0"/>
              <a:t>backward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b="1" dirty="0"/>
              <a:t>forward</a:t>
            </a:r>
            <a:r>
              <a:rPr lang="en-US" dirty="0"/>
              <a:t>. </a:t>
            </a:r>
            <a:endParaRPr lang="en-US" dirty="0" smtClean="0"/>
          </a:p>
          <a:p>
            <a:endParaRPr lang="en-US" dirty="0"/>
          </a:p>
          <a:p>
            <a:r>
              <a:rPr lang="en-US" b="1" dirty="0"/>
              <a:t>B</a:t>
            </a:r>
            <a:r>
              <a:rPr lang="en-US" b="1" dirty="0" smtClean="0"/>
              <a:t>ackward </a:t>
            </a:r>
            <a:r>
              <a:rPr lang="en-US" b="1" dirty="0"/>
              <a:t>C</a:t>
            </a:r>
            <a:r>
              <a:rPr lang="en-US" b="1" dirty="0" smtClean="0"/>
              <a:t>ompatibility</a:t>
            </a:r>
          </a:p>
          <a:p>
            <a:r>
              <a:rPr lang="en-US" dirty="0" smtClean="0"/>
              <a:t>a </a:t>
            </a:r>
            <a:r>
              <a:rPr lang="en-US" dirty="0"/>
              <a:t>new schema can be applied to read the data created using previous schemas. </a:t>
            </a:r>
            <a:endParaRPr lang="en-US" dirty="0" smtClean="0"/>
          </a:p>
          <a:p>
            <a:endParaRPr lang="en-US" dirty="0"/>
          </a:p>
          <a:p>
            <a:r>
              <a:rPr lang="en-US" b="1" dirty="0"/>
              <a:t>F</a:t>
            </a:r>
            <a:r>
              <a:rPr lang="en-US" b="1" dirty="0" smtClean="0"/>
              <a:t>orward </a:t>
            </a:r>
            <a:r>
              <a:rPr lang="en-US" b="1" dirty="0"/>
              <a:t>C</a:t>
            </a:r>
            <a:r>
              <a:rPr lang="en-US" b="1" dirty="0" smtClean="0"/>
              <a:t>ompatibility</a:t>
            </a:r>
            <a:r>
              <a:rPr lang="en-US" dirty="0"/>
              <a:t>, </a:t>
            </a:r>
            <a:endParaRPr lang="en-US" dirty="0" smtClean="0"/>
          </a:p>
          <a:p>
            <a:r>
              <a:rPr lang="en-US" dirty="0" smtClean="0"/>
              <a:t>an </a:t>
            </a:r>
            <a:r>
              <a:rPr lang="en-US" dirty="0"/>
              <a:t>older schema can be applied to read data created using newer schemas – it’s useful when schema evolves, but (legacy) applications may not be updated immediately and still need to read new files written in newer schemas (and perhaps skipping new features).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84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Evolution Example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2" y="1132175"/>
            <a:ext cx="11201400" cy="520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349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Theme">
  <a:themeElements>
    <a:clrScheme name="Confluent">
      <a:dk1>
        <a:sysClr val="windowText" lastClr="000000"/>
      </a:dk1>
      <a:lt1>
        <a:sysClr val="window" lastClr="FFFFFF"/>
      </a:lt1>
      <a:dk2>
        <a:srgbClr val="7C7C7C"/>
      </a:dk2>
      <a:lt2>
        <a:srgbClr val="E7E6E6"/>
      </a:lt2>
      <a:accent1>
        <a:srgbClr val="FB6517"/>
      </a:accent1>
      <a:accent2>
        <a:srgbClr val="D34A0D"/>
      </a:accent2>
      <a:accent3>
        <a:srgbClr val="FC9D60"/>
      </a:accent3>
      <a:accent4>
        <a:srgbClr val="2898C1"/>
      </a:accent4>
      <a:accent5>
        <a:srgbClr val="93C3E6"/>
      </a:accent5>
      <a:accent6>
        <a:srgbClr val="1F7695"/>
      </a:accent6>
      <a:hlink>
        <a:srgbClr val="70AD47"/>
      </a:hlink>
      <a:folHlink>
        <a:srgbClr val="92D050"/>
      </a:folHlink>
    </a:clrScheme>
    <a:fontScheme name="confluent">
      <a:majorFont>
        <a:latin typeface="Roboto Light"/>
        <a:ea typeface=""/>
        <a:cs typeface=""/>
      </a:majorFont>
      <a:minorFont>
        <a:latin typeface="Roboto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76181</TotalTime>
  <Words>153</Words>
  <Application>Microsoft Macintosh PowerPoint</Application>
  <PresentationFormat>Widescreen</PresentationFormat>
  <Paragraphs>15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Calibri</vt:lpstr>
      <vt:lpstr>Candara</vt:lpstr>
      <vt:lpstr>Roboto</vt:lpstr>
      <vt:lpstr>Roboto Light</vt:lpstr>
      <vt:lpstr>Arial</vt:lpstr>
      <vt:lpstr>2_Office Theme</vt:lpstr>
      <vt:lpstr>Schema Evolution</vt:lpstr>
      <vt:lpstr>An Evolution Example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clarkdistor</dc:creator>
  <cp:lastModifiedBy>Microsoft Office User</cp:lastModifiedBy>
  <cp:revision>1118</cp:revision>
  <cp:lastPrinted>2017-10-16T01:34:05Z</cp:lastPrinted>
  <dcterms:created xsi:type="dcterms:W3CDTF">2016-05-02T18:47:56Z</dcterms:created>
  <dcterms:modified xsi:type="dcterms:W3CDTF">2017-10-17T02:24:39Z</dcterms:modified>
</cp:coreProperties>
</file>

<file path=docProps/thumbnail.jpeg>
</file>